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Sofadi On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fadiOne-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5cc38507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15cc38507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5cc38507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15cc38507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5cc38507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15cc38507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5cc38507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5cc38507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6fedf8b3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6fedf8b3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15cc38507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15cc38507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5cc38507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5cc38507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15cc38507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15cc38507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5cc38507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5cc38507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5cc38507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15cc38507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5cc38507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5cc38507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15cc38507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15cc38507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5cc38507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15cc38507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2133125" y="0"/>
            <a:ext cx="52041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solidFill>
                  <a:schemeClr val="dk1"/>
                </a:solidFill>
                <a:latin typeface="Sofadi One"/>
                <a:ea typeface="Sofadi One"/>
                <a:cs typeface="Sofadi One"/>
                <a:sym typeface="Sofadi One"/>
              </a:rPr>
              <a:t>THE RHINO STUDY</a:t>
            </a:r>
            <a:endParaRPr sz="3700">
              <a:solidFill>
                <a:schemeClr val="dk1"/>
              </a:solidFill>
              <a:latin typeface="Sofadi One"/>
              <a:ea typeface="Sofadi One"/>
              <a:cs typeface="Sofadi One"/>
              <a:sym typeface="Sofadi One"/>
            </a:endParaRPr>
          </a:p>
        </p:txBody>
      </p:sp>
      <p:pic>
        <p:nvPicPr>
          <p:cNvPr id="55" name="Google Shape;55;p13"/>
          <p:cNvPicPr preferRelativeResize="0"/>
          <p:nvPr/>
        </p:nvPicPr>
        <p:blipFill>
          <a:blip r:embed="rId4">
            <a:alphaModFix/>
          </a:blip>
          <a:stretch>
            <a:fillRect/>
          </a:stretch>
        </p:blipFill>
        <p:spPr>
          <a:xfrm>
            <a:off x="1697179" y="831275"/>
            <a:ext cx="5749634" cy="4312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4413300" y="1643175"/>
            <a:ext cx="4643626" cy="3385975"/>
          </a:xfrm>
          <a:prstGeom prst="rect">
            <a:avLst/>
          </a:prstGeom>
          <a:noFill/>
          <a:ln>
            <a:noFill/>
          </a:ln>
        </p:spPr>
      </p:pic>
      <p:sp>
        <p:nvSpPr>
          <p:cNvPr id="120" name="Google Shape;120;p22"/>
          <p:cNvSpPr/>
          <p:nvPr/>
        </p:nvSpPr>
        <p:spPr>
          <a:xfrm flipH="1">
            <a:off x="1070050" y="886775"/>
            <a:ext cx="3868500" cy="2042400"/>
          </a:xfrm>
          <a:prstGeom prst="wedgeEllipseCallout">
            <a:avLst>
              <a:gd fmla="val -20833" name="adj1"/>
              <a:gd fmla="val 62500" name="adj2"/>
            </a:avLst>
          </a:prstGeom>
          <a:solidFill>
            <a:srgbClr val="F9CB9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Sofadi One"/>
                <a:ea typeface="Sofadi One"/>
                <a:cs typeface="Sofadi One"/>
                <a:sym typeface="Sofadi One"/>
              </a:rPr>
              <a:t>3. What else will you do?</a:t>
            </a:r>
            <a:endParaRPr sz="3600">
              <a:latin typeface="Sofadi One"/>
              <a:ea typeface="Sofadi One"/>
              <a:cs typeface="Sofadi One"/>
              <a:sym typeface="Sofadi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351825" y="29213"/>
            <a:ext cx="6612224" cy="5085077"/>
          </a:xfrm>
          <a:prstGeom prst="rect">
            <a:avLst/>
          </a:prstGeom>
          <a:noFill/>
          <a:ln>
            <a:noFill/>
          </a:ln>
        </p:spPr>
      </p:pic>
      <p:sp>
        <p:nvSpPr>
          <p:cNvPr id="126" name="Google Shape;126;p23"/>
          <p:cNvSpPr txBox="1"/>
          <p:nvPr/>
        </p:nvSpPr>
        <p:spPr>
          <a:xfrm>
            <a:off x="2572000" y="789525"/>
            <a:ext cx="4160100" cy="3509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Sofadi One"/>
              <a:buChar char="★"/>
            </a:pPr>
            <a:r>
              <a:rPr lang="en" sz="1800">
                <a:latin typeface="Sofadi One"/>
                <a:ea typeface="Sofadi One"/>
                <a:cs typeface="Sofadi One"/>
                <a:sym typeface="Sofadi One"/>
              </a:rPr>
              <a:t>You will also do some puzzles and word and memory games. You will not have the EEG hat on during this part. </a:t>
            </a:r>
            <a:endParaRPr sz="1800">
              <a:latin typeface="Sofadi One"/>
              <a:ea typeface="Sofadi One"/>
              <a:cs typeface="Sofadi One"/>
              <a:sym typeface="Sofadi One"/>
            </a:endParaRPr>
          </a:p>
          <a:p>
            <a:pPr indent="-342900" lvl="0" marL="457200" rtl="0" algn="l">
              <a:spcBef>
                <a:spcPts val="0"/>
              </a:spcBef>
              <a:spcAft>
                <a:spcPts val="0"/>
              </a:spcAft>
              <a:buSzPts val="1800"/>
              <a:buFont typeface="Sofadi One"/>
              <a:buChar char="★"/>
            </a:pPr>
            <a:r>
              <a:rPr lang="en" sz="1800">
                <a:latin typeface="Sofadi One"/>
                <a:ea typeface="Sofadi One"/>
                <a:cs typeface="Sofadi One"/>
                <a:sym typeface="Sofadi One"/>
              </a:rPr>
              <a:t>Some of the questions may be really easy and some will be hard. It’s supposed to be that way! </a:t>
            </a:r>
            <a:endParaRPr sz="1800">
              <a:latin typeface="Sofadi One"/>
              <a:ea typeface="Sofadi One"/>
              <a:cs typeface="Sofadi One"/>
              <a:sym typeface="Sofadi One"/>
            </a:endParaRPr>
          </a:p>
          <a:p>
            <a:pPr indent="-342900" lvl="0" marL="457200" rtl="0" algn="l">
              <a:spcBef>
                <a:spcPts val="0"/>
              </a:spcBef>
              <a:spcAft>
                <a:spcPts val="0"/>
              </a:spcAft>
              <a:buSzPts val="1800"/>
              <a:buFont typeface="Sofadi One"/>
              <a:buChar char="★"/>
            </a:pPr>
            <a:r>
              <a:rPr lang="en" sz="1800">
                <a:latin typeface="Sofadi One"/>
                <a:ea typeface="Sofadi One"/>
                <a:cs typeface="Sofadi One"/>
                <a:sym typeface="Sofadi One"/>
              </a:rPr>
              <a:t>You are not supposed to get all the questions right. We just want to learn more about how you solve problems.</a:t>
            </a:r>
            <a:endParaRPr sz="1800">
              <a:latin typeface="Sofadi One"/>
              <a:ea typeface="Sofadi One"/>
              <a:cs typeface="Sofadi One"/>
              <a:sym typeface="Sofadi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4"/>
          <p:cNvPicPr preferRelativeResize="0"/>
          <p:nvPr/>
        </p:nvPicPr>
        <p:blipFill>
          <a:blip r:embed="rId3">
            <a:alphaModFix/>
          </a:blip>
          <a:stretch>
            <a:fillRect/>
          </a:stretch>
        </p:blipFill>
        <p:spPr>
          <a:xfrm>
            <a:off x="152400" y="2128175"/>
            <a:ext cx="4094474" cy="2862924"/>
          </a:xfrm>
          <a:prstGeom prst="rect">
            <a:avLst/>
          </a:prstGeom>
          <a:noFill/>
          <a:ln>
            <a:noFill/>
          </a:ln>
        </p:spPr>
      </p:pic>
      <p:sp>
        <p:nvSpPr>
          <p:cNvPr id="132" name="Google Shape;132;p24"/>
          <p:cNvSpPr/>
          <p:nvPr/>
        </p:nvSpPr>
        <p:spPr>
          <a:xfrm>
            <a:off x="3922725" y="670050"/>
            <a:ext cx="4106100" cy="1901700"/>
          </a:xfrm>
          <a:prstGeom prst="wedgeEllipseCallout">
            <a:avLst>
              <a:gd fmla="val -20833" name="adj1"/>
              <a:gd fmla="val 62500" name="adj2"/>
            </a:avLst>
          </a:prstGeom>
          <a:solidFill>
            <a:srgbClr val="B4A7D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ofadi One"/>
                <a:ea typeface="Sofadi One"/>
                <a:cs typeface="Sofadi One"/>
                <a:sym typeface="Sofadi One"/>
              </a:rPr>
              <a:t>4. What will you earn for participating?</a:t>
            </a:r>
            <a:endParaRPr sz="3000">
              <a:latin typeface="Sofadi One"/>
              <a:ea typeface="Sofadi One"/>
              <a:cs typeface="Sofadi One"/>
              <a:sym typeface="Sofadi One"/>
            </a:endParaRPr>
          </a:p>
        </p:txBody>
      </p:sp>
      <p:sp>
        <p:nvSpPr>
          <p:cNvPr id="133" name="Google Shape;133;p24"/>
          <p:cNvSpPr txBox="1"/>
          <p:nvPr/>
        </p:nvSpPr>
        <p:spPr>
          <a:xfrm>
            <a:off x="4408975" y="1567525"/>
            <a:ext cx="62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5337100" y="2074800"/>
            <a:ext cx="3675075" cy="3068700"/>
          </a:xfrm>
          <a:prstGeom prst="rect">
            <a:avLst/>
          </a:prstGeom>
          <a:noFill/>
          <a:ln>
            <a:noFill/>
          </a:ln>
        </p:spPr>
      </p:pic>
      <p:sp>
        <p:nvSpPr>
          <p:cNvPr id="139" name="Google Shape;139;p25"/>
          <p:cNvSpPr/>
          <p:nvPr/>
        </p:nvSpPr>
        <p:spPr>
          <a:xfrm>
            <a:off x="1662100" y="859450"/>
            <a:ext cx="3675000" cy="3251700"/>
          </a:xfrm>
          <a:prstGeom prst="rect">
            <a:avLst/>
          </a:prstGeom>
          <a:solidFill>
            <a:srgbClr val="FFD966"/>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Sofadi One"/>
                <a:ea typeface="Sofadi One"/>
                <a:cs typeface="Sofadi One"/>
                <a:sym typeface="Sofadi One"/>
              </a:rPr>
              <a:t>We will have prizes for you at the end and your family will earn $40!</a:t>
            </a:r>
            <a:endParaRPr sz="3600">
              <a:latin typeface="Sofadi One"/>
              <a:ea typeface="Sofadi One"/>
              <a:cs typeface="Sofadi One"/>
              <a:sym typeface="Sofadi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26"/>
          <p:cNvSpPr txBox="1"/>
          <p:nvPr/>
        </p:nvSpPr>
        <p:spPr>
          <a:xfrm>
            <a:off x="4804525" y="2721425"/>
            <a:ext cx="3980700" cy="2124000"/>
          </a:xfrm>
          <a:prstGeom prst="rect">
            <a:avLst/>
          </a:prstGeom>
          <a:solidFill>
            <a:srgbClr val="3A8260"/>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Sofadi One"/>
                <a:ea typeface="Sofadi One"/>
                <a:cs typeface="Sofadi One"/>
                <a:sym typeface="Sofadi One"/>
              </a:rPr>
              <a:t>Please ask your parent to contact us if you have any questions! </a:t>
            </a:r>
            <a:endParaRPr sz="1800">
              <a:solidFill>
                <a:schemeClr val="lt1"/>
              </a:solidFill>
              <a:latin typeface="Sofadi One"/>
              <a:ea typeface="Sofadi One"/>
              <a:cs typeface="Sofadi One"/>
              <a:sym typeface="Sofadi One"/>
            </a:endParaRPr>
          </a:p>
          <a:p>
            <a:pPr indent="0" lvl="0" marL="0" rtl="0" algn="ctr">
              <a:spcBef>
                <a:spcPts val="0"/>
              </a:spcBef>
              <a:spcAft>
                <a:spcPts val="0"/>
              </a:spcAft>
              <a:buNone/>
            </a:pPr>
            <a:r>
              <a:t/>
            </a:r>
            <a:endParaRPr sz="1800">
              <a:solidFill>
                <a:schemeClr val="lt1"/>
              </a:solidFill>
              <a:latin typeface="Sofadi One"/>
              <a:ea typeface="Sofadi One"/>
              <a:cs typeface="Sofadi One"/>
              <a:sym typeface="Sofadi One"/>
            </a:endParaRPr>
          </a:p>
          <a:p>
            <a:pPr indent="0" lvl="0" marL="0" rtl="0" algn="ctr">
              <a:spcBef>
                <a:spcPts val="0"/>
              </a:spcBef>
              <a:spcAft>
                <a:spcPts val="0"/>
              </a:spcAft>
              <a:buNone/>
            </a:pPr>
            <a:r>
              <a:rPr lang="en" sz="1800">
                <a:solidFill>
                  <a:schemeClr val="lt1"/>
                </a:solidFill>
                <a:latin typeface="Sofadi One"/>
                <a:ea typeface="Sofadi One"/>
                <a:cs typeface="Sofadi One"/>
                <a:sym typeface="Sofadi One"/>
              </a:rPr>
              <a:t>-The RHINO Study Team</a:t>
            </a:r>
            <a:endParaRPr sz="1800">
              <a:solidFill>
                <a:schemeClr val="lt1"/>
              </a:solidFill>
              <a:latin typeface="Sofadi One"/>
              <a:ea typeface="Sofadi One"/>
              <a:cs typeface="Sofadi One"/>
              <a:sym typeface="Sofadi One"/>
            </a:endParaRPr>
          </a:p>
          <a:p>
            <a:pPr indent="0" lvl="0" marL="0" rtl="0" algn="ctr">
              <a:spcBef>
                <a:spcPts val="0"/>
              </a:spcBef>
              <a:spcAft>
                <a:spcPts val="0"/>
              </a:spcAft>
              <a:buNone/>
            </a:pPr>
            <a:r>
              <a:rPr lang="en" sz="1800">
                <a:solidFill>
                  <a:schemeClr val="lt1"/>
                </a:solidFill>
                <a:latin typeface="Sofadi One"/>
                <a:ea typeface="Sofadi One"/>
                <a:cs typeface="Sofadi One"/>
                <a:sym typeface="Sofadi One"/>
              </a:rPr>
              <a:t>617-919-7771</a:t>
            </a:r>
            <a:endParaRPr sz="1800">
              <a:solidFill>
                <a:schemeClr val="lt1"/>
              </a:solidFill>
              <a:latin typeface="Sofadi One"/>
              <a:ea typeface="Sofadi One"/>
              <a:cs typeface="Sofadi One"/>
              <a:sym typeface="Sofadi One"/>
            </a:endParaRPr>
          </a:p>
          <a:p>
            <a:pPr indent="0" lvl="0" marL="0" rtl="0" algn="ctr">
              <a:spcBef>
                <a:spcPts val="0"/>
              </a:spcBef>
              <a:spcAft>
                <a:spcPts val="0"/>
              </a:spcAft>
              <a:buNone/>
            </a:pPr>
            <a:r>
              <a:rPr lang="en" sz="1800">
                <a:solidFill>
                  <a:schemeClr val="lt1"/>
                </a:solidFill>
                <a:latin typeface="Sofadi One"/>
                <a:ea typeface="Sofadi One"/>
                <a:cs typeface="Sofadi One"/>
                <a:sym typeface="Sofadi One"/>
              </a:rPr>
              <a:t>ArnettLab@childrens.harvard.</a:t>
            </a:r>
            <a:r>
              <a:rPr lang="en" sz="1800">
                <a:solidFill>
                  <a:schemeClr val="lt1"/>
                </a:solidFill>
                <a:latin typeface="Sofadi One"/>
                <a:ea typeface="Sofadi One"/>
                <a:cs typeface="Sofadi One"/>
                <a:sym typeface="Sofadi One"/>
              </a:rPr>
              <a:t>edu</a:t>
            </a:r>
            <a:r>
              <a:rPr lang="en" sz="1800">
                <a:latin typeface="Sofadi One"/>
                <a:ea typeface="Sofadi One"/>
                <a:cs typeface="Sofadi One"/>
                <a:sym typeface="Sofadi One"/>
              </a:rPr>
              <a:t> </a:t>
            </a:r>
            <a:endParaRPr sz="1800">
              <a:latin typeface="Sofadi One"/>
              <a:ea typeface="Sofadi One"/>
              <a:cs typeface="Sofadi One"/>
              <a:sym typeface="Sofadi One"/>
            </a:endParaRPr>
          </a:p>
        </p:txBody>
      </p:sp>
      <p:pic>
        <p:nvPicPr>
          <p:cNvPr id="145" name="Google Shape;145;p26"/>
          <p:cNvPicPr preferRelativeResize="0"/>
          <p:nvPr/>
        </p:nvPicPr>
        <p:blipFill>
          <a:blip r:embed="rId3">
            <a:alphaModFix/>
          </a:blip>
          <a:stretch>
            <a:fillRect/>
          </a:stretch>
        </p:blipFill>
        <p:spPr>
          <a:xfrm>
            <a:off x="-7" y="0"/>
            <a:ext cx="4404708" cy="5143500"/>
          </a:xfrm>
          <a:prstGeom prst="rect">
            <a:avLst/>
          </a:prstGeom>
          <a:noFill/>
          <a:ln>
            <a:noFill/>
          </a:ln>
        </p:spPr>
      </p:pic>
      <p:sp>
        <p:nvSpPr>
          <p:cNvPr id="146" name="Google Shape;146;p26"/>
          <p:cNvSpPr/>
          <p:nvPr/>
        </p:nvSpPr>
        <p:spPr>
          <a:xfrm>
            <a:off x="4635900" y="249225"/>
            <a:ext cx="4052123" cy="2185277"/>
          </a:xfrm>
          <a:prstGeom prst="rect">
            <a:avLst/>
          </a:prstGeom>
        </p:spPr>
        <p:txBody>
          <a:bodyPr>
            <a:prstTxWarp prst="textPlain"/>
          </a:bodyPr>
          <a:lstStyle/>
          <a:p>
            <a:pPr lvl="0" algn="ctr"/>
            <a:r>
              <a:rPr b="0" i="0">
                <a:ln cap="flat" cmpd="sng" w="19050">
                  <a:solidFill>
                    <a:schemeClr val="dk1"/>
                  </a:solidFill>
                  <a:prstDash val="solid"/>
                  <a:round/>
                  <a:headEnd len="sm" w="sm" type="none"/>
                  <a:tailEnd len="sm" w="sm" type="none"/>
                </a:ln>
                <a:solidFill>
                  <a:srgbClr val="3A8260"/>
                </a:solidFill>
                <a:latin typeface="Arial"/>
              </a:rPr>
              <a:t>THANK </a:t>
            </a:r>
            <a:br>
              <a:rPr b="0" i="0">
                <a:ln cap="flat" cmpd="sng" w="19050">
                  <a:solidFill>
                    <a:schemeClr val="dk1"/>
                  </a:solidFill>
                  <a:prstDash val="solid"/>
                  <a:round/>
                  <a:headEnd len="sm" w="sm" type="none"/>
                  <a:tailEnd len="sm" w="sm" type="none"/>
                </a:ln>
                <a:solidFill>
                  <a:srgbClr val="3A8260"/>
                </a:solidFill>
                <a:latin typeface="Arial"/>
              </a:rPr>
            </a:br>
            <a:r>
              <a:rPr b="0" i="0">
                <a:ln cap="flat" cmpd="sng" w="19050">
                  <a:solidFill>
                    <a:schemeClr val="dk1"/>
                  </a:solidFill>
                  <a:prstDash val="solid"/>
                  <a:round/>
                  <a:headEnd len="sm" w="sm" type="none"/>
                  <a:tailEnd len="sm" w="sm" type="none"/>
                </a:ln>
                <a:solidFill>
                  <a:srgbClr val="3A8260"/>
                </a:solidFill>
                <a:latin typeface="Arial"/>
              </a:rPr>
              <a:t>YOU!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890275" y="1750525"/>
            <a:ext cx="5089474" cy="3392975"/>
          </a:xfrm>
          <a:prstGeom prst="rect">
            <a:avLst/>
          </a:prstGeom>
          <a:noFill/>
          <a:ln>
            <a:noFill/>
          </a:ln>
        </p:spPr>
      </p:pic>
      <p:sp>
        <p:nvSpPr>
          <p:cNvPr id="61" name="Google Shape;61;p14"/>
          <p:cNvSpPr/>
          <p:nvPr/>
        </p:nvSpPr>
        <p:spPr>
          <a:xfrm flipH="1">
            <a:off x="1264425" y="838400"/>
            <a:ext cx="3263400" cy="1831200"/>
          </a:xfrm>
          <a:prstGeom prst="wedgeEllipseCallout">
            <a:avLst>
              <a:gd fmla="val -20833" name="adj1"/>
              <a:gd fmla="val 62500" name="adj2"/>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Sofadi One"/>
                <a:ea typeface="Sofadi One"/>
                <a:cs typeface="Sofadi One"/>
                <a:sym typeface="Sofadi One"/>
              </a:rPr>
              <a:t>Hello! </a:t>
            </a:r>
            <a:endParaRPr sz="3600">
              <a:latin typeface="Sofadi One"/>
              <a:ea typeface="Sofadi One"/>
              <a:cs typeface="Sofadi One"/>
              <a:sym typeface="Sofadi One"/>
            </a:endParaRPr>
          </a:p>
          <a:p>
            <a:pPr indent="0" lvl="0" marL="0" rtl="0" algn="ctr">
              <a:spcBef>
                <a:spcPts val="0"/>
              </a:spcBef>
              <a:spcAft>
                <a:spcPts val="0"/>
              </a:spcAft>
              <a:buNone/>
            </a:pPr>
            <a:r>
              <a:rPr lang="en" sz="1800">
                <a:latin typeface="Sofadi One"/>
                <a:ea typeface="Sofadi One"/>
                <a:cs typeface="Sofadi One"/>
                <a:sym typeface="Sofadi One"/>
              </a:rPr>
              <a:t>Thank you for participating in the RHINO Study!</a:t>
            </a:r>
            <a:endParaRPr sz="1800">
              <a:latin typeface="Sofadi One"/>
              <a:ea typeface="Sofadi One"/>
              <a:cs typeface="Sofadi One"/>
              <a:sym typeface="Sofadi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323719" y="412850"/>
            <a:ext cx="3870017" cy="4838702"/>
          </a:xfrm>
          <a:prstGeom prst="rect">
            <a:avLst/>
          </a:prstGeom>
          <a:noFill/>
          <a:ln>
            <a:noFill/>
          </a:ln>
        </p:spPr>
      </p:pic>
      <p:sp>
        <p:nvSpPr>
          <p:cNvPr id="67" name="Google Shape;67;p15"/>
          <p:cNvSpPr/>
          <p:nvPr/>
        </p:nvSpPr>
        <p:spPr>
          <a:xfrm>
            <a:off x="2928575" y="1021150"/>
            <a:ext cx="4905900" cy="2469900"/>
          </a:xfrm>
          <a:prstGeom prst="wedgeEllipseCallout">
            <a:avLst>
              <a:gd fmla="val -20833" name="adj1"/>
              <a:gd fmla="val 62500" name="adj2"/>
            </a:avLst>
          </a:prstGeom>
          <a:solidFill>
            <a:srgbClr val="DE862D"/>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457200" lvl="0" marL="457200" rtl="0" algn="ctr">
              <a:spcBef>
                <a:spcPts val="0"/>
              </a:spcBef>
              <a:spcAft>
                <a:spcPts val="0"/>
              </a:spcAft>
              <a:buSzPts val="3600"/>
              <a:buFont typeface="Sofadi One"/>
              <a:buAutoNum type="arabicPeriod"/>
            </a:pPr>
            <a:r>
              <a:rPr lang="en" sz="3600">
                <a:latin typeface="Sofadi One"/>
                <a:ea typeface="Sofadi One"/>
                <a:cs typeface="Sofadi One"/>
                <a:sym typeface="Sofadi One"/>
              </a:rPr>
              <a:t>What is the study for?</a:t>
            </a:r>
            <a:endParaRPr sz="3600">
              <a:latin typeface="Sofadi One"/>
              <a:ea typeface="Sofadi One"/>
              <a:cs typeface="Sofadi One"/>
              <a:sym typeface="Sofadi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p:nvPr/>
        </p:nvSpPr>
        <p:spPr>
          <a:xfrm flipH="1">
            <a:off x="1873800" y="1470275"/>
            <a:ext cx="5396400" cy="2911200"/>
          </a:xfrm>
          <a:prstGeom prst="roundRect">
            <a:avLst>
              <a:gd fmla="val 16667" name="adj"/>
            </a:avLst>
          </a:prstGeom>
          <a:solidFill>
            <a:srgbClr val="000000"/>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lt1"/>
                </a:solidFill>
                <a:latin typeface="Sofadi One"/>
                <a:ea typeface="Sofadi One"/>
                <a:cs typeface="Sofadi One"/>
                <a:sym typeface="Sofadi One"/>
              </a:rPr>
              <a:t>T</a:t>
            </a:r>
            <a:r>
              <a:rPr lang="en" sz="2400">
                <a:solidFill>
                  <a:schemeClr val="lt1"/>
                </a:solidFill>
                <a:latin typeface="Sofadi One"/>
                <a:ea typeface="Sofadi One"/>
                <a:cs typeface="Sofadi One"/>
                <a:sym typeface="Sofadi One"/>
              </a:rPr>
              <a:t>he RHINO study is a </a:t>
            </a:r>
            <a:r>
              <a:rPr b="1" lang="en" sz="2400">
                <a:solidFill>
                  <a:srgbClr val="93C47D"/>
                </a:solidFill>
                <a:latin typeface="Sofadi One"/>
                <a:ea typeface="Sofadi One"/>
                <a:cs typeface="Sofadi One"/>
                <a:sym typeface="Sofadi One"/>
              </a:rPr>
              <a:t>science</a:t>
            </a:r>
            <a:r>
              <a:rPr lang="en" sz="2400">
                <a:solidFill>
                  <a:srgbClr val="93C47D"/>
                </a:solidFill>
                <a:latin typeface="Sofadi One"/>
                <a:ea typeface="Sofadi One"/>
                <a:cs typeface="Sofadi One"/>
                <a:sym typeface="Sofadi One"/>
              </a:rPr>
              <a:t> </a:t>
            </a:r>
            <a:r>
              <a:rPr lang="en" sz="2400">
                <a:solidFill>
                  <a:schemeClr val="lt1"/>
                </a:solidFill>
                <a:latin typeface="Sofadi One"/>
                <a:ea typeface="Sofadi One"/>
                <a:cs typeface="Sofadi One"/>
                <a:sym typeface="Sofadi One"/>
              </a:rPr>
              <a:t>study to figure out how kids’ </a:t>
            </a:r>
            <a:r>
              <a:rPr b="1" lang="en" sz="2400">
                <a:solidFill>
                  <a:srgbClr val="93C47D"/>
                </a:solidFill>
                <a:latin typeface="Sofadi One"/>
                <a:ea typeface="Sofadi One"/>
                <a:cs typeface="Sofadi One"/>
                <a:sym typeface="Sofadi One"/>
              </a:rPr>
              <a:t>brains</a:t>
            </a:r>
            <a:r>
              <a:rPr lang="en" sz="2400">
                <a:solidFill>
                  <a:schemeClr val="lt1"/>
                </a:solidFill>
                <a:latin typeface="Sofadi One"/>
                <a:ea typeface="Sofadi One"/>
                <a:cs typeface="Sofadi One"/>
                <a:sym typeface="Sofadi One"/>
              </a:rPr>
              <a:t> can be different or the same. People are similar in some ways and different in other ways.</a:t>
            </a:r>
            <a:endParaRPr sz="2400">
              <a:solidFill>
                <a:schemeClr val="lt1"/>
              </a:solidFill>
              <a:latin typeface="Sofadi One"/>
              <a:ea typeface="Sofadi One"/>
              <a:cs typeface="Sofadi One"/>
              <a:sym typeface="Sofadi One"/>
            </a:endParaRPr>
          </a:p>
        </p:txBody>
      </p:sp>
      <p:sp>
        <p:nvSpPr>
          <p:cNvPr id="73" name="Google Shape;73;p16"/>
          <p:cNvSpPr/>
          <p:nvPr/>
        </p:nvSpPr>
        <p:spPr>
          <a:xfrm>
            <a:off x="3586500" y="616475"/>
            <a:ext cx="1971000" cy="853800"/>
          </a:xfrm>
          <a:prstGeom prst="roundRect">
            <a:avLst>
              <a:gd fmla="val 16667" name="adj"/>
            </a:avLst>
          </a:prstGeom>
          <a:solidFill>
            <a:schemeClr val="dk1"/>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6"/>
          <p:cNvSpPr/>
          <p:nvPr/>
        </p:nvSpPr>
        <p:spPr>
          <a:xfrm>
            <a:off x="3756150" y="767825"/>
            <a:ext cx="1631700" cy="5511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6"/>
          <p:cNvSpPr/>
          <p:nvPr/>
        </p:nvSpPr>
        <p:spPr>
          <a:xfrm>
            <a:off x="2755700" y="1189175"/>
            <a:ext cx="626700" cy="281100"/>
          </a:xfrm>
          <a:prstGeom prst="roundRect">
            <a:avLst>
              <a:gd fmla="val 16667" name="adj"/>
            </a:avLst>
          </a:prstGeom>
          <a:solidFill>
            <a:schemeClr val="dk1"/>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a:off x="6580900" y="1740325"/>
            <a:ext cx="259200" cy="2811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flipH="1">
            <a:off x="1188900" y="989000"/>
            <a:ext cx="4008900" cy="3505800"/>
          </a:xfrm>
          <a:prstGeom prst="ellipse">
            <a:avLst/>
          </a:prstGeom>
          <a:solidFill>
            <a:srgbClr val="FCE5CD"/>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latin typeface="Sofadi One"/>
                <a:ea typeface="Sofadi One"/>
                <a:cs typeface="Sofadi One"/>
                <a:sym typeface="Sofadi One"/>
              </a:rPr>
              <a:t>KIDS ARE ALL DIFFERENT!</a:t>
            </a:r>
            <a:endParaRPr b="1" sz="1700">
              <a:latin typeface="Sofadi One"/>
              <a:ea typeface="Sofadi One"/>
              <a:cs typeface="Sofadi One"/>
              <a:sym typeface="Sofadi One"/>
            </a:endParaRPr>
          </a:p>
          <a:p>
            <a:pPr indent="-330200" lvl="0" marL="457200" rtl="0" algn="l">
              <a:spcBef>
                <a:spcPts val="0"/>
              </a:spcBef>
              <a:spcAft>
                <a:spcPts val="0"/>
              </a:spcAft>
              <a:buSzPts val="1600"/>
              <a:buFont typeface="Sofadi One"/>
              <a:buChar char="★"/>
            </a:pPr>
            <a:r>
              <a:rPr lang="en" sz="1600">
                <a:latin typeface="Sofadi One"/>
                <a:ea typeface="Sofadi One"/>
                <a:cs typeface="Sofadi One"/>
                <a:sym typeface="Sofadi One"/>
              </a:rPr>
              <a:t>Have you ever noticed you can really pay attention to some things and not others? </a:t>
            </a:r>
            <a:endParaRPr sz="1600">
              <a:latin typeface="Sofadi One"/>
              <a:ea typeface="Sofadi One"/>
              <a:cs typeface="Sofadi One"/>
              <a:sym typeface="Sofadi One"/>
            </a:endParaRPr>
          </a:p>
          <a:p>
            <a:pPr indent="-330200" lvl="0" marL="457200" rtl="0" algn="l">
              <a:spcBef>
                <a:spcPts val="0"/>
              </a:spcBef>
              <a:spcAft>
                <a:spcPts val="0"/>
              </a:spcAft>
              <a:buSzPts val="1600"/>
              <a:buFont typeface="Sofadi One"/>
              <a:buChar char="★"/>
            </a:pPr>
            <a:r>
              <a:rPr lang="en" sz="1600">
                <a:latin typeface="Sofadi One"/>
                <a:ea typeface="Sofadi One"/>
                <a:cs typeface="Sofadi One"/>
                <a:sym typeface="Sofadi One"/>
              </a:rPr>
              <a:t> Everyone, even adults, can be different in how they pay attention and control their bodies.</a:t>
            </a:r>
            <a:endParaRPr sz="1600">
              <a:latin typeface="Sofadi One"/>
              <a:ea typeface="Sofadi One"/>
              <a:cs typeface="Sofadi One"/>
              <a:sym typeface="Sofadi One"/>
            </a:endParaRPr>
          </a:p>
        </p:txBody>
      </p:sp>
      <p:sp>
        <p:nvSpPr>
          <p:cNvPr id="82" name="Google Shape;82;p17"/>
          <p:cNvSpPr/>
          <p:nvPr/>
        </p:nvSpPr>
        <p:spPr>
          <a:xfrm>
            <a:off x="2715150" y="519800"/>
            <a:ext cx="956400" cy="469200"/>
          </a:xfrm>
          <a:prstGeom prst="roundRect">
            <a:avLst>
              <a:gd fmla="val 16667" name="adj"/>
            </a:avLst>
          </a:prstGeom>
          <a:solidFill>
            <a:schemeClr val="dk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17"/>
          <p:cNvCxnSpPr/>
          <p:nvPr/>
        </p:nvCxnSpPr>
        <p:spPr>
          <a:xfrm flipH="1" rot="10800000">
            <a:off x="1880400" y="1610050"/>
            <a:ext cx="2625900" cy="10200"/>
          </a:xfrm>
          <a:prstGeom prst="straightConnector1">
            <a:avLst/>
          </a:prstGeom>
          <a:noFill/>
          <a:ln cap="flat" cmpd="sng" w="9525">
            <a:solidFill>
              <a:schemeClr val="dk1"/>
            </a:solidFill>
            <a:prstDash val="solid"/>
            <a:round/>
            <a:headEnd len="med" w="med" type="none"/>
            <a:tailEnd len="med" w="med" type="none"/>
          </a:ln>
        </p:spPr>
      </p:cxnSp>
      <p:sp>
        <p:nvSpPr>
          <p:cNvPr id="84" name="Google Shape;84;p17"/>
          <p:cNvSpPr/>
          <p:nvPr/>
        </p:nvSpPr>
        <p:spPr>
          <a:xfrm>
            <a:off x="2750450" y="747675"/>
            <a:ext cx="1821550" cy="241325"/>
          </a:xfrm>
          <a:custGeom>
            <a:rect b="b" l="l" r="r" t="t"/>
            <a:pathLst>
              <a:path extrusionOk="0" h="9653" w="72862">
                <a:moveTo>
                  <a:pt x="0" y="9545"/>
                </a:moveTo>
                <a:cubicBezTo>
                  <a:pt x="8212" y="7960"/>
                  <a:pt x="37388" y="180"/>
                  <a:pt x="49274" y="36"/>
                </a:cubicBezTo>
                <a:cubicBezTo>
                  <a:pt x="61160" y="-108"/>
                  <a:pt x="77801" y="7096"/>
                  <a:pt x="71318" y="8681"/>
                </a:cubicBezTo>
                <a:cubicBezTo>
                  <a:pt x="64835" y="10266"/>
                  <a:pt x="20531" y="9401"/>
                  <a:pt x="10374" y="9545"/>
                </a:cubicBezTo>
              </a:path>
            </a:pathLst>
          </a:custGeom>
          <a:noFill/>
          <a:ln cap="flat" cmpd="sng" w="9525">
            <a:solidFill>
              <a:schemeClr val="dk1"/>
            </a:solidFill>
            <a:prstDash val="solid"/>
            <a:round/>
            <a:headEnd len="med" w="med" type="none"/>
            <a:tailEnd len="med" w="med" type="none"/>
          </a:ln>
        </p:spPr>
      </p:sp>
      <p:pic>
        <p:nvPicPr>
          <p:cNvPr id="85" name="Google Shape;85;p17"/>
          <p:cNvPicPr preferRelativeResize="0"/>
          <p:nvPr/>
        </p:nvPicPr>
        <p:blipFill rotWithShape="1">
          <a:blip r:embed="rId3">
            <a:alphaModFix/>
          </a:blip>
          <a:srcRect b="10992" l="0" r="0" t="0"/>
          <a:stretch/>
        </p:blipFill>
        <p:spPr>
          <a:xfrm>
            <a:off x="5113325" y="1664075"/>
            <a:ext cx="4030674" cy="3587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519800" y="304355"/>
            <a:ext cx="3262425" cy="4686746"/>
          </a:xfrm>
          <a:prstGeom prst="rect">
            <a:avLst/>
          </a:prstGeom>
          <a:noFill/>
          <a:ln>
            <a:noFill/>
          </a:ln>
        </p:spPr>
      </p:pic>
      <p:sp>
        <p:nvSpPr>
          <p:cNvPr id="91" name="Google Shape;91;p18"/>
          <p:cNvSpPr txBox="1"/>
          <p:nvPr/>
        </p:nvSpPr>
        <p:spPr>
          <a:xfrm>
            <a:off x="3166325" y="809250"/>
            <a:ext cx="6148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Sofadi One"/>
                <a:ea typeface="Sofadi One"/>
                <a:cs typeface="Sofadi One"/>
                <a:sym typeface="Sofadi One"/>
              </a:rPr>
              <a:t>We want to study these differences in kids!</a:t>
            </a:r>
            <a:endParaRPr sz="1900">
              <a:latin typeface="Sofadi One"/>
              <a:ea typeface="Sofadi One"/>
              <a:cs typeface="Sofadi One"/>
              <a:sym typeface="Sofadi One"/>
            </a:endParaRPr>
          </a:p>
        </p:txBody>
      </p:sp>
      <p:sp>
        <p:nvSpPr>
          <p:cNvPr id="92" name="Google Shape;92;p18"/>
          <p:cNvSpPr/>
          <p:nvPr/>
        </p:nvSpPr>
        <p:spPr>
          <a:xfrm>
            <a:off x="3782225" y="1394325"/>
            <a:ext cx="4657500" cy="2474100"/>
          </a:xfrm>
          <a:prstGeom prst="wedgeEllipseCallout">
            <a:avLst>
              <a:gd fmla="val -20833" name="adj1"/>
              <a:gd fmla="val 62500" name="adj2"/>
            </a:avLst>
          </a:prstGeom>
          <a:solidFill>
            <a:srgbClr val="E6515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Sofadi One"/>
                <a:ea typeface="Sofadi One"/>
                <a:cs typeface="Sofadi One"/>
                <a:sym typeface="Sofadi One"/>
              </a:rPr>
              <a:t>WE NEED YOUR HELP!</a:t>
            </a:r>
            <a:endParaRPr sz="3600">
              <a:latin typeface="Sofadi One"/>
              <a:ea typeface="Sofadi One"/>
              <a:cs typeface="Sofadi One"/>
              <a:sym typeface="Sofadi On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4625950" y="1168125"/>
            <a:ext cx="4267197" cy="3810891"/>
          </a:xfrm>
          <a:prstGeom prst="rect">
            <a:avLst/>
          </a:prstGeom>
          <a:noFill/>
          <a:ln>
            <a:noFill/>
          </a:ln>
        </p:spPr>
      </p:pic>
      <p:sp>
        <p:nvSpPr>
          <p:cNvPr id="98" name="Google Shape;98;p19"/>
          <p:cNvSpPr/>
          <p:nvPr/>
        </p:nvSpPr>
        <p:spPr>
          <a:xfrm flipH="1">
            <a:off x="1329350" y="984025"/>
            <a:ext cx="3706500" cy="2150400"/>
          </a:xfrm>
          <a:prstGeom prst="wedgeEllipseCallout">
            <a:avLst>
              <a:gd fmla="val -20833" name="adj1"/>
              <a:gd fmla="val 62500" name="adj2"/>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Sofadi One"/>
                <a:ea typeface="Sofadi One"/>
                <a:cs typeface="Sofadi One"/>
                <a:sym typeface="Sofadi One"/>
              </a:rPr>
              <a:t>2. What will you do?</a:t>
            </a:r>
            <a:endParaRPr sz="3600">
              <a:latin typeface="Sofadi One"/>
              <a:ea typeface="Sofadi One"/>
              <a:cs typeface="Sofadi One"/>
              <a:sym typeface="Sofadi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p:nvPr/>
        </p:nvSpPr>
        <p:spPr>
          <a:xfrm>
            <a:off x="4169450" y="1725775"/>
            <a:ext cx="4070700" cy="2884200"/>
          </a:xfrm>
          <a:prstGeom prst="rect">
            <a:avLst/>
          </a:prstGeom>
          <a:solidFill>
            <a:srgbClr val="C48E44"/>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400">
                <a:solidFill>
                  <a:schemeClr val="dk1"/>
                </a:solidFill>
                <a:latin typeface="Sofadi One"/>
                <a:ea typeface="Sofadi One"/>
                <a:cs typeface="Sofadi One"/>
                <a:sym typeface="Sofadi One"/>
              </a:rPr>
              <a:t>To help us understand more, we would like to measure electricity in your brain using special equipment called EEG.</a:t>
            </a:r>
            <a:endParaRPr sz="2400">
              <a:latin typeface="Sofadi One"/>
              <a:ea typeface="Sofadi One"/>
              <a:cs typeface="Sofadi One"/>
              <a:sym typeface="Sofadi One"/>
            </a:endParaRPr>
          </a:p>
        </p:txBody>
      </p:sp>
      <p:sp>
        <p:nvSpPr>
          <p:cNvPr id="104" name="Google Shape;104;p20"/>
          <p:cNvSpPr txBox="1"/>
          <p:nvPr/>
        </p:nvSpPr>
        <p:spPr>
          <a:xfrm>
            <a:off x="1074875" y="630100"/>
            <a:ext cx="735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Sofadi One"/>
                <a:ea typeface="Sofadi One"/>
                <a:cs typeface="Sofadi One"/>
                <a:sym typeface="Sofadi One"/>
              </a:rPr>
              <a:t>Did you know there is electricity in your brain?</a:t>
            </a:r>
            <a:endParaRPr sz="2400">
              <a:latin typeface="Sofadi One"/>
              <a:ea typeface="Sofadi One"/>
              <a:cs typeface="Sofadi One"/>
              <a:sym typeface="Sofadi One"/>
            </a:endParaRPr>
          </a:p>
        </p:txBody>
      </p:sp>
      <p:pic>
        <p:nvPicPr>
          <p:cNvPr id="105" name="Google Shape;105;p20"/>
          <p:cNvPicPr preferRelativeResize="0"/>
          <p:nvPr/>
        </p:nvPicPr>
        <p:blipFill>
          <a:blip r:embed="rId3">
            <a:alphaModFix/>
          </a:blip>
          <a:stretch>
            <a:fillRect/>
          </a:stretch>
        </p:blipFill>
        <p:spPr>
          <a:xfrm>
            <a:off x="0" y="1839299"/>
            <a:ext cx="4169452" cy="3304201"/>
          </a:xfrm>
          <a:prstGeom prst="rect">
            <a:avLst/>
          </a:prstGeom>
          <a:noFill/>
          <a:ln>
            <a:noFill/>
          </a:ln>
        </p:spPr>
      </p:pic>
      <p:pic>
        <p:nvPicPr>
          <p:cNvPr id="106" name="Google Shape;106;p20"/>
          <p:cNvPicPr preferRelativeResize="0"/>
          <p:nvPr/>
        </p:nvPicPr>
        <p:blipFill rotWithShape="1">
          <a:blip r:embed="rId4">
            <a:alphaModFix/>
          </a:blip>
          <a:srcRect b="10170" l="0" r="0" t="7808"/>
          <a:stretch/>
        </p:blipFill>
        <p:spPr>
          <a:xfrm>
            <a:off x="4490450" y="1184200"/>
            <a:ext cx="3428700" cy="10036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nvSpPr>
        <p:spPr>
          <a:xfrm>
            <a:off x="3749925" y="-891300"/>
            <a:ext cx="733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2" name="Google Shape;112;p21"/>
          <p:cNvSpPr/>
          <p:nvPr/>
        </p:nvSpPr>
        <p:spPr>
          <a:xfrm>
            <a:off x="1088925" y="646650"/>
            <a:ext cx="4110600" cy="1674300"/>
          </a:xfrm>
          <a:prstGeom prst="rect">
            <a:avLst/>
          </a:prstGeom>
          <a:solidFill>
            <a:srgbClr val="6FA8D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Sofadi One"/>
                <a:ea typeface="Sofadi One"/>
                <a:cs typeface="Sofadi One"/>
                <a:sym typeface="Sofadi One"/>
              </a:rPr>
              <a:t>We use a hat that looks like a swim cap, and you will put it on and watch videos, play computer games and listen to sounds. The cap is wet, but it doesn’t hurt.</a:t>
            </a:r>
            <a:endParaRPr sz="1700">
              <a:latin typeface="Sofadi One"/>
              <a:ea typeface="Sofadi One"/>
              <a:cs typeface="Sofadi One"/>
              <a:sym typeface="Sofadi One"/>
            </a:endParaRPr>
          </a:p>
        </p:txBody>
      </p:sp>
      <p:sp>
        <p:nvSpPr>
          <p:cNvPr id="113" name="Google Shape;113;p21"/>
          <p:cNvSpPr/>
          <p:nvPr/>
        </p:nvSpPr>
        <p:spPr>
          <a:xfrm>
            <a:off x="1088925" y="2432350"/>
            <a:ext cx="4110600" cy="2157600"/>
          </a:xfrm>
          <a:prstGeom prst="rect">
            <a:avLst/>
          </a:prstGeom>
          <a:solidFill>
            <a:srgbClr val="6FA8D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Sofadi One"/>
                <a:ea typeface="Sofadi One"/>
                <a:cs typeface="Sofadi One"/>
                <a:sym typeface="Sofadi One"/>
              </a:rPr>
              <a:t>We can </a:t>
            </a:r>
            <a:r>
              <a:rPr lang="en" sz="1700">
                <a:latin typeface="Sofadi One"/>
                <a:ea typeface="Sofadi One"/>
                <a:cs typeface="Sofadi One"/>
                <a:sym typeface="Sofadi One"/>
              </a:rPr>
              <a:t>also </a:t>
            </a:r>
            <a:r>
              <a:rPr lang="en" sz="1800">
                <a:latin typeface="Sofadi One"/>
                <a:ea typeface="Sofadi One"/>
                <a:cs typeface="Sofadi One"/>
                <a:sym typeface="Sofadi One"/>
              </a:rPr>
              <a:t>show you your brain waves (the electricity patterns) when you are sleepy, or when you roll your eyes, or when you yawn. It is pretty cool to see. Your caregiver can take pictures of you with the EEG hat on.</a:t>
            </a:r>
            <a:endParaRPr sz="1800">
              <a:latin typeface="Sofadi One"/>
              <a:ea typeface="Sofadi One"/>
              <a:cs typeface="Sofadi One"/>
              <a:sym typeface="Sofadi One"/>
            </a:endParaRPr>
          </a:p>
        </p:txBody>
      </p:sp>
      <p:pic>
        <p:nvPicPr>
          <p:cNvPr id="114" name="Google Shape;114;p21"/>
          <p:cNvPicPr preferRelativeResize="0"/>
          <p:nvPr/>
        </p:nvPicPr>
        <p:blipFill rotWithShape="1">
          <a:blip r:embed="rId3">
            <a:alphaModFix/>
          </a:blip>
          <a:srcRect b="0" l="14859" r="12797" t="0"/>
          <a:stretch/>
        </p:blipFill>
        <p:spPr>
          <a:xfrm>
            <a:off x="5394675" y="646639"/>
            <a:ext cx="2869600" cy="3966675"/>
          </a:xfrm>
          <a:prstGeom prst="rect">
            <a:avLst/>
          </a:prstGeom>
          <a:noFill/>
          <a:ln cap="flat" cmpd="sng" w="19050">
            <a:solidFill>
              <a:srgbClr val="6FA8DC"/>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